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3"/>
    <p:sldMasterId id="214748371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Oxygen Light"/>
      <p:regular r:id="rId30"/>
      <p:bold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Montserrat ExtraLight"/>
      <p:regular r:id="rId40"/>
      <p:bold r:id="rId41"/>
      <p:italic r:id="rId42"/>
      <p:boldItalic r:id="rId43"/>
    </p:embeddedFont>
    <p:embeddedFont>
      <p:font typeface="Montserrat ExtraBold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ExtraLight-italic.fntdata"/><Relationship Id="rId41" Type="http://schemas.openxmlformats.org/officeDocument/2006/relationships/font" Target="fonts/MontserratExtraLight-bold.fntdata"/><Relationship Id="rId22" Type="http://schemas.openxmlformats.org/officeDocument/2006/relationships/slide" Target="slides/slide17.xml"/><Relationship Id="rId44" Type="http://schemas.openxmlformats.org/officeDocument/2006/relationships/font" Target="fonts/MontserratExtraBold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ExtraLigh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xygenLight-bold.fntdata"/><Relationship Id="rId30" Type="http://schemas.openxmlformats.org/officeDocument/2006/relationships/font" Target="fonts/OxygenLigh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2f55c99fd_4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2f55c99fd_4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2f55c99f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2f55c99f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01f62715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01f62715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01f62715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01f62715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19601f08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219601f08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2f55c99fd_4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22f55c99fd_4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2f55c99fd_4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2f55c99fd_4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19601f08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219601f08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219601f08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219601f08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22f55c99fd_4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22f55c99fd_4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19601f0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219601f0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2f55c99fd_4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22f55c99fd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19601f08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19601f08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308204d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2308204d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19601f08f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219601f08f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01f62715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01f62715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30ab7e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230ab7e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19601f08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19601f08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2f55c99fd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2f55c99fd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2f55c99fd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2f55c99fd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2f55c99fd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2f55c99fd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2f55c99fd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2f55c99fd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19601f08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219601f08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7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8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38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2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78" name="Google Shape;1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4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46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48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9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9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49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49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9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49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49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49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49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5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1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51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52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52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52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5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3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53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53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53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5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53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53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4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54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5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5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5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5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6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6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6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6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6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6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6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6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6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3" name="Google Shape;253;p61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6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5" name="Google Shape;255;p61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6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2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62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62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62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6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62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2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62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62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62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62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62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62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63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63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63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63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63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63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63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63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6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65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6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7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67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8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68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6" name="Google Shape;296;p68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6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70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jpg"/><Relationship Id="rId4" Type="http://schemas.openxmlformats.org/officeDocument/2006/relationships/image" Target="../media/image67.jpg"/><Relationship Id="rId9" Type="http://schemas.openxmlformats.org/officeDocument/2006/relationships/image" Target="../media/image81.jpg"/><Relationship Id="rId5" Type="http://schemas.openxmlformats.org/officeDocument/2006/relationships/image" Target="../media/image80.jpg"/><Relationship Id="rId6" Type="http://schemas.openxmlformats.org/officeDocument/2006/relationships/image" Target="../media/image78.jpg"/><Relationship Id="rId7" Type="http://schemas.openxmlformats.org/officeDocument/2006/relationships/image" Target="../media/image79.jpg"/><Relationship Id="rId8" Type="http://schemas.openxmlformats.org/officeDocument/2006/relationships/image" Target="../media/image8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1.jpg"/><Relationship Id="rId4" Type="http://schemas.openxmlformats.org/officeDocument/2006/relationships/image" Target="../media/image87.jpg"/><Relationship Id="rId5" Type="http://schemas.openxmlformats.org/officeDocument/2006/relationships/image" Target="../media/image92.jpg"/><Relationship Id="rId6" Type="http://schemas.openxmlformats.org/officeDocument/2006/relationships/image" Target="../media/image89.jpg"/><Relationship Id="rId7" Type="http://schemas.openxmlformats.org/officeDocument/2006/relationships/image" Target="../media/image8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1"/>
          <p:cNvSpPr txBox="1"/>
          <p:nvPr>
            <p:ph type="ctrTitle"/>
          </p:nvPr>
        </p:nvSpPr>
        <p:spPr>
          <a:xfrm>
            <a:off x="2175900" y="2128063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Isomap Dimensionality Reduction</a:t>
            </a:r>
            <a:endParaRPr/>
          </a:p>
        </p:txBody>
      </p:sp>
      <p:sp>
        <p:nvSpPr>
          <p:cNvPr id="308" name="Google Shape;308;p7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Kristine Wiggins, Austin Lackey, and Niko DeNiro</a:t>
            </a:r>
            <a:endParaRPr/>
          </a:p>
        </p:txBody>
      </p:sp>
      <p:sp>
        <p:nvSpPr>
          <p:cNvPr id="309" name="Google Shape;309;p71"/>
          <p:cNvSpPr txBox="1"/>
          <p:nvPr>
            <p:ph type="ctrTitle"/>
          </p:nvPr>
        </p:nvSpPr>
        <p:spPr>
          <a:xfrm>
            <a:off x="2941650" y="2802338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DSCI 475 Final Project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310" name="Google Shape;310;p71"/>
          <p:cNvCxnSpPr/>
          <p:nvPr/>
        </p:nvCxnSpPr>
        <p:spPr>
          <a:xfrm>
            <a:off x="3190500" y="2743134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0"/>
          <p:cNvSpPr txBox="1"/>
          <p:nvPr>
            <p:ph type="title"/>
          </p:nvPr>
        </p:nvSpPr>
        <p:spPr>
          <a:xfrm>
            <a:off x="463275" y="104605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Swiss Roll w/ Isomap</a:t>
            </a:r>
            <a:endParaRPr/>
          </a:p>
        </p:txBody>
      </p:sp>
      <p:sp>
        <p:nvSpPr>
          <p:cNvPr id="370" name="Google Shape;370;p80"/>
          <p:cNvSpPr txBox="1"/>
          <p:nvPr>
            <p:ph idx="1" type="body"/>
          </p:nvPr>
        </p:nvSpPr>
        <p:spPr>
          <a:xfrm>
            <a:off x="614975" y="1847050"/>
            <a:ext cx="4402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Created theoretical data with scikit-learn’s generated datasets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Complete nonlinear dimensionality reduction with scikit-learn’s Isomap function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Also used same method on a Swiss Roll with a hole in it</a:t>
            </a:r>
            <a:endParaRPr sz="1700"/>
          </a:p>
        </p:txBody>
      </p:sp>
      <p:cxnSp>
        <p:nvCxnSpPr>
          <p:cNvPr id="371" name="Google Shape;371;p80"/>
          <p:cNvCxnSpPr/>
          <p:nvPr/>
        </p:nvCxnSpPr>
        <p:spPr>
          <a:xfrm flipH="1" rot="10800000">
            <a:off x="550975" y="1649297"/>
            <a:ext cx="3865800" cy="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72" name="Google Shape;3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379825" y="1279075"/>
            <a:ext cx="2740752" cy="3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80"/>
          <p:cNvSpPr txBox="1"/>
          <p:nvPr/>
        </p:nvSpPr>
        <p:spPr>
          <a:xfrm>
            <a:off x="5017775" y="4766125"/>
            <a:ext cx="386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Image Source: https://www.epicurious.com/expert-advice/how-to-make-a-swiss-roll-that-doesnt-crack</a:t>
            </a:r>
            <a:endParaRPr sz="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1"/>
          <p:cNvSpPr txBox="1"/>
          <p:nvPr>
            <p:ph idx="1" type="subTitle"/>
          </p:nvPr>
        </p:nvSpPr>
        <p:spPr>
          <a:xfrm>
            <a:off x="2481900" y="21421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Code demo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25" y="549488"/>
            <a:ext cx="4305300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125" y="849538"/>
            <a:ext cx="4381501" cy="344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5" y="490538"/>
            <a:ext cx="457200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948550"/>
            <a:ext cx="4114801" cy="324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Facial Emotions</a:t>
            </a:r>
            <a:endParaRPr sz="3800"/>
          </a:p>
        </p:txBody>
      </p:sp>
      <p:grpSp>
        <p:nvGrpSpPr>
          <p:cNvPr id="396" name="Google Shape;396;p84"/>
          <p:cNvGrpSpPr/>
          <p:nvPr/>
        </p:nvGrpSpPr>
        <p:grpSpPr>
          <a:xfrm>
            <a:off x="4741618" y="3550152"/>
            <a:ext cx="679167" cy="562483"/>
            <a:chOff x="1408777" y="3680964"/>
            <a:chExt cx="357720" cy="355148"/>
          </a:xfrm>
        </p:grpSpPr>
        <p:sp>
          <p:nvSpPr>
            <p:cNvPr id="397" name="Google Shape;397;p84"/>
            <p:cNvSpPr/>
            <p:nvPr/>
          </p:nvSpPr>
          <p:spPr>
            <a:xfrm>
              <a:off x="1510488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4"/>
            <p:cNvSpPr/>
            <p:nvPr/>
          </p:nvSpPr>
          <p:spPr>
            <a:xfrm>
              <a:off x="1627315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4"/>
            <p:cNvSpPr/>
            <p:nvPr/>
          </p:nvSpPr>
          <p:spPr>
            <a:xfrm>
              <a:off x="1525604" y="3908806"/>
              <a:ext cx="123305" cy="33152"/>
            </a:xfrm>
            <a:custGeom>
              <a:rect b="b" l="l" r="r" t="t"/>
              <a:pathLst>
                <a:path extrusionOk="0" h="1044" w="3883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4"/>
            <p:cNvSpPr/>
            <p:nvPr/>
          </p:nvSpPr>
          <p:spPr>
            <a:xfrm>
              <a:off x="1408777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4"/>
            <p:cNvSpPr/>
            <p:nvPr/>
          </p:nvSpPr>
          <p:spPr>
            <a:xfrm>
              <a:off x="1468508" y="3739075"/>
              <a:ext cx="297989" cy="297036"/>
            </a:xfrm>
            <a:custGeom>
              <a:rect b="b" l="l" r="r" t="t"/>
              <a:pathLst>
                <a:path extrusionOk="0" h="9354" w="9384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84"/>
          <p:cNvGrpSpPr/>
          <p:nvPr/>
        </p:nvGrpSpPr>
        <p:grpSpPr>
          <a:xfrm>
            <a:off x="5774567" y="3550152"/>
            <a:ext cx="679167" cy="562483"/>
            <a:chOff x="1952836" y="3680964"/>
            <a:chExt cx="357720" cy="355148"/>
          </a:xfrm>
        </p:grpSpPr>
        <p:sp>
          <p:nvSpPr>
            <p:cNvPr id="403" name="Google Shape;403;p84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4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4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4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4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84"/>
          <p:cNvGrpSpPr/>
          <p:nvPr/>
        </p:nvGrpSpPr>
        <p:grpSpPr>
          <a:xfrm>
            <a:off x="6807516" y="3550152"/>
            <a:ext cx="679167" cy="562483"/>
            <a:chOff x="2496894" y="3680964"/>
            <a:chExt cx="357720" cy="355148"/>
          </a:xfrm>
        </p:grpSpPr>
        <p:sp>
          <p:nvSpPr>
            <p:cNvPr id="409" name="Google Shape;409;p84"/>
            <p:cNvSpPr/>
            <p:nvPr/>
          </p:nvSpPr>
          <p:spPr>
            <a:xfrm>
              <a:off x="2598224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4"/>
            <p:cNvSpPr/>
            <p:nvPr/>
          </p:nvSpPr>
          <p:spPr>
            <a:xfrm>
              <a:off x="2715051" y="3786549"/>
              <a:ext cx="37852" cy="59763"/>
            </a:xfrm>
            <a:custGeom>
              <a:rect b="b" l="l" r="r" t="t"/>
              <a:pathLst>
                <a:path extrusionOk="0" h="1882" w="1192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4"/>
            <p:cNvSpPr/>
            <p:nvPr/>
          </p:nvSpPr>
          <p:spPr>
            <a:xfrm>
              <a:off x="2496894" y="3680964"/>
              <a:ext cx="297989" cy="296528"/>
            </a:xfrm>
            <a:custGeom>
              <a:rect b="b" l="l" r="r" t="t"/>
              <a:pathLst>
                <a:path extrusionOk="0" h="9338" w="9384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4"/>
            <p:cNvSpPr/>
            <p:nvPr/>
          </p:nvSpPr>
          <p:spPr>
            <a:xfrm>
              <a:off x="2555895" y="3739075"/>
              <a:ext cx="298719" cy="297036"/>
            </a:xfrm>
            <a:custGeom>
              <a:rect b="b" l="l" r="r" t="t"/>
              <a:pathLst>
                <a:path extrusionOk="0" h="9354" w="9407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4"/>
            <p:cNvSpPr/>
            <p:nvPr/>
          </p:nvSpPr>
          <p:spPr>
            <a:xfrm>
              <a:off x="2569867" y="3875336"/>
              <a:ext cx="211393" cy="99139"/>
            </a:xfrm>
            <a:custGeom>
              <a:rect b="b" l="l" r="r" t="t"/>
              <a:pathLst>
                <a:path extrusionOk="0" h="3122" w="6657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5"/>
          <p:cNvSpPr txBox="1"/>
          <p:nvPr>
            <p:ph type="title"/>
          </p:nvPr>
        </p:nvSpPr>
        <p:spPr>
          <a:xfrm>
            <a:off x="463275" y="108797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Emotions</a:t>
            </a:r>
            <a:r>
              <a:rPr lang="en"/>
              <a:t> w/ Isomap</a:t>
            </a:r>
            <a:endParaRPr/>
          </a:p>
        </p:txBody>
      </p:sp>
      <p:sp>
        <p:nvSpPr>
          <p:cNvPr id="419" name="Google Shape;419;p85"/>
          <p:cNvSpPr txBox="1"/>
          <p:nvPr>
            <p:ph idx="1" type="body"/>
          </p:nvPr>
        </p:nvSpPr>
        <p:spPr>
          <a:xfrm>
            <a:off x="924525" y="1902950"/>
            <a:ext cx="71721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Images split into 7 different emotions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Angry, Disgust, Fear, Happy, Neutral, Sad, Surprise</a:t>
            </a:r>
            <a:endParaRPr sz="1500"/>
          </a:p>
        </p:txBody>
      </p:sp>
      <p:cxnSp>
        <p:nvCxnSpPr>
          <p:cNvPr id="420" name="Google Shape;420;p85"/>
          <p:cNvCxnSpPr/>
          <p:nvPr/>
        </p:nvCxnSpPr>
        <p:spPr>
          <a:xfrm flipH="1" rot="10800000">
            <a:off x="463275" y="1719172"/>
            <a:ext cx="4848000" cy="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21" name="Google Shape;42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99250"/>
            <a:ext cx="941400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600" y="3199250"/>
            <a:ext cx="941400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800" y="3199250"/>
            <a:ext cx="941400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8000" y="3199250"/>
            <a:ext cx="941400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3200" y="3199250"/>
            <a:ext cx="941400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8400" y="3199250"/>
            <a:ext cx="941400" cy="9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3600" y="3199250"/>
            <a:ext cx="941400" cy="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6"/>
          <p:cNvSpPr txBox="1"/>
          <p:nvPr>
            <p:ph idx="1" type="subTitle"/>
          </p:nvPr>
        </p:nvSpPr>
        <p:spPr>
          <a:xfrm>
            <a:off x="2481900" y="21421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Code demo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887" y="132438"/>
            <a:ext cx="4973475" cy="48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8"/>
          <p:cNvSpPr txBox="1"/>
          <p:nvPr>
            <p:ph type="ctrTitle"/>
          </p:nvPr>
        </p:nvSpPr>
        <p:spPr>
          <a:xfrm>
            <a:off x="4011375" y="3419900"/>
            <a:ext cx="4305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Fruit &amp; Vegetable Images</a:t>
            </a:r>
            <a:endParaRPr sz="3200"/>
          </a:p>
        </p:txBody>
      </p:sp>
      <p:grpSp>
        <p:nvGrpSpPr>
          <p:cNvPr id="443" name="Google Shape;443;p88"/>
          <p:cNvGrpSpPr/>
          <p:nvPr/>
        </p:nvGrpSpPr>
        <p:grpSpPr>
          <a:xfrm>
            <a:off x="5907774" y="2376170"/>
            <a:ext cx="512203" cy="547266"/>
            <a:chOff x="3079916" y="2744477"/>
            <a:chExt cx="332729" cy="372518"/>
          </a:xfrm>
        </p:grpSpPr>
        <p:sp>
          <p:nvSpPr>
            <p:cNvPr id="444" name="Google Shape;444;p88"/>
            <p:cNvSpPr/>
            <p:nvPr/>
          </p:nvSpPr>
          <p:spPr>
            <a:xfrm>
              <a:off x="3079916" y="2840504"/>
              <a:ext cx="313454" cy="276491"/>
            </a:xfrm>
            <a:custGeom>
              <a:rect b="b" l="l" r="r" t="t"/>
              <a:pathLst>
                <a:path extrusionOk="0" h="8707" w="9871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88"/>
            <p:cNvSpPr/>
            <p:nvPr/>
          </p:nvSpPr>
          <p:spPr>
            <a:xfrm>
              <a:off x="3244375" y="2840250"/>
              <a:ext cx="124416" cy="45727"/>
            </a:xfrm>
            <a:custGeom>
              <a:rect b="b" l="l" r="r" t="t"/>
              <a:pathLst>
                <a:path extrusionOk="0" h="1440" w="3918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88"/>
            <p:cNvSpPr/>
            <p:nvPr/>
          </p:nvSpPr>
          <p:spPr>
            <a:xfrm>
              <a:off x="3198267" y="2744477"/>
              <a:ext cx="214378" cy="145279"/>
            </a:xfrm>
            <a:custGeom>
              <a:rect b="b" l="l" r="r" t="t"/>
              <a:pathLst>
                <a:path extrusionOk="0" h="4575" w="6751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9"/>
          <p:cNvSpPr txBox="1"/>
          <p:nvPr>
            <p:ph type="title"/>
          </p:nvPr>
        </p:nvSpPr>
        <p:spPr>
          <a:xfrm>
            <a:off x="281575" y="9482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 &amp; Veggie Images w/ Isomap</a:t>
            </a:r>
            <a:endParaRPr/>
          </a:p>
        </p:txBody>
      </p:sp>
      <p:sp>
        <p:nvSpPr>
          <p:cNvPr id="452" name="Google Shape;452;p89"/>
          <p:cNvSpPr txBox="1"/>
          <p:nvPr>
            <p:ph idx="1" type="body"/>
          </p:nvPr>
        </p:nvSpPr>
        <p:spPr>
          <a:xfrm>
            <a:off x="985950" y="1889600"/>
            <a:ext cx="7172100" cy="22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Fruits (10)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Banana, apple, pear, grapes, orange, kiwi, watermelon, pomegranate, pineapple, mango.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Vegetables (26)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Cucumber, carrot, capsicum, onion, potato, lemon, tomato, raddish, beetroot, cabbage, lettuce, spinach, soybean, cauliflower, bell pepper, chilli pepper, turnip, corn, sweetcorn, sweet potato, paprika, jalepeño, ginger, garlic, peas, eggplant.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Scraped from a Bing Image Search</a:t>
            </a:r>
            <a:endParaRPr sz="1500"/>
          </a:p>
        </p:txBody>
      </p:sp>
      <p:cxnSp>
        <p:nvCxnSpPr>
          <p:cNvPr id="453" name="Google Shape;453;p89"/>
          <p:cNvCxnSpPr/>
          <p:nvPr/>
        </p:nvCxnSpPr>
        <p:spPr>
          <a:xfrm>
            <a:off x="281575" y="1616047"/>
            <a:ext cx="5505000" cy="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54" name="Google Shape;45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75" y="4277342"/>
            <a:ext cx="1144998" cy="76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563871" y="4024181"/>
            <a:ext cx="802814" cy="120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5954" y="4239798"/>
            <a:ext cx="1204244" cy="80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2796" y="4217376"/>
            <a:ext cx="823293" cy="82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8684" y="4217376"/>
            <a:ext cx="1053816" cy="82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2"/>
          <p:cNvSpPr txBox="1"/>
          <p:nvPr>
            <p:ph type="ctrTitle"/>
          </p:nvPr>
        </p:nvSpPr>
        <p:spPr>
          <a:xfrm>
            <a:off x="4383838" y="2846850"/>
            <a:ext cx="365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Isomap Methodology</a:t>
            </a:r>
            <a:endParaRPr sz="3800"/>
          </a:p>
        </p:txBody>
      </p:sp>
      <p:pic>
        <p:nvPicPr>
          <p:cNvPr id="316" name="Google Shape;31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981" y="3603375"/>
            <a:ext cx="5863025" cy="1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0"/>
          <p:cNvSpPr txBox="1"/>
          <p:nvPr>
            <p:ph idx="1" type="subTitle"/>
          </p:nvPr>
        </p:nvSpPr>
        <p:spPr>
          <a:xfrm>
            <a:off x="2481900" y="21421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Code demo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575" y="146663"/>
            <a:ext cx="5060400" cy="48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2"/>
          <p:cNvSpPr txBox="1"/>
          <p:nvPr>
            <p:ph idx="1" type="subTitle"/>
          </p:nvPr>
        </p:nvSpPr>
        <p:spPr>
          <a:xfrm>
            <a:off x="1818597" y="2854550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Visualizations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Algorithm Showcases</a:t>
            </a:r>
            <a:endParaRPr/>
          </a:p>
        </p:txBody>
      </p:sp>
      <p:sp>
        <p:nvSpPr>
          <p:cNvPr id="474" name="Google Shape;474;p92"/>
          <p:cNvSpPr txBox="1"/>
          <p:nvPr>
            <p:ph idx="2" type="title"/>
          </p:nvPr>
        </p:nvSpPr>
        <p:spPr>
          <a:xfrm>
            <a:off x="5031775" y="2670763"/>
            <a:ext cx="1057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</a:t>
            </a:r>
            <a:endParaRPr/>
          </a:p>
        </p:txBody>
      </p:sp>
      <p:sp>
        <p:nvSpPr>
          <p:cNvPr id="475" name="Google Shape;475;p92"/>
          <p:cNvSpPr txBox="1"/>
          <p:nvPr>
            <p:ph idx="3" type="subTitle"/>
          </p:nvPr>
        </p:nvSpPr>
        <p:spPr>
          <a:xfrm>
            <a:off x="5851975" y="3245950"/>
            <a:ext cx="19569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Inconsistent Results</a:t>
            </a:r>
            <a:endParaRPr/>
          </a:p>
        </p:txBody>
      </p:sp>
      <p:sp>
        <p:nvSpPr>
          <p:cNvPr id="476" name="Google Shape;476;p92"/>
          <p:cNvSpPr txBox="1"/>
          <p:nvPr>
            <p:ph idx="7" type="title"/>
          </p:nvPr>
        </p:nvSpPr>
        <p:spPr>
          <a:xfrm>
            <a:off x="1495525" y="1868550"/>
            <a:ext cx="26415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Simulated Data</a:t>
            </a:r>
            <a:endParaRPr sz="2000"/>
          </a:p>
        </p:txBody>
      </p:sp>
      <p:sp>
        <p:nvSpPr>
          <p:cNvPr id="477" name="Google Shape;477;p92"/>
          <p:cNvSpPr txBox="1"/>
          <p:nvPr>
            <p:ph idx="8" type="title"/>
          </p:nvPr>
        </p:nvSpPr>
        <p:spPr>
          <a:xfrm>
            <a:off x="5031775" y="1868550"/>
            <a:ext cx="26415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Real-world Data</a:t>
            </a:r>
            <a:endParaRPr sz="2000"/>
          </a:p>
        </p:txBody>
      </p:sp>
      <p:cxnSp>
        <p:nvCxnSpPr>
          <p:cNvPr id="478" name="Google Shape;478;p92"/>
          <p:cNvCxnSpPr/>
          <p:nvPr/>
        </p:nvCxnSpPr>
        <p:spPr>
          <a:xfrm>
            <a:off x="2653500" y="26440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479" name="Google Shape;479;p92"/>
          <p:cNvCxnSpPr/>
          <p:nvPr/>
        </p:nvCxnSpPr>
        <p:spPr>
          <a:xfrm>
            <a:off x="6066775" y="26440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80" name="Google Shape;480;p92"/>
          <p:cNvSpPr txBox="1"/>
          <p:nvPr/>
        </p:nvSpPr>
        <p:spPr>
          <a:xfrm>
            <a:off x="840625" y="961150"/>
            <a:ext cx="2793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81" name="Google Shape;481;p92"/>
          <p:cNvSpPr txBox="1"/>
          <p:nvPr>
            <p:ph idx="2" type="title"/>
          </p:nvPr>
        </p:nvSpPr>
        <p:spPr>
          <a:xfrm>
            <a:off x="6515425" y="2695550"/>
            <a:ext cx="1057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Dirty</a:t>
            </a:r>
            <a:endParaRPr/>
          </a:p>
        </p:txBody>
      </p:sp>
      <p:grpSp>
        <p:nvGrpSpPr>
          <p:cNvPr id="482" name="Google Shape;482;p92"/>
          <p:cNvGrpSpPr/>
          <p:nvPr/>
        </p:nvGrpSpPr>
        <p:grpSpPr>
          <a:xfrm>
            <a:off x="6757686" y="3894076"/>
            <a:ext cx="573286" cy="481436"/>
            <a:chOff x="5220616" y="2791061"/>
            <a:chExt cx="373185" cy="302466"/>
          </a:xfrm>
        </p:grpSpPr>
        <p:sp>
          <p:nvSpPr>
            <p:cNvPr id="483" name="Google Shape;483;p92"/>
            <p:cNvSpPr/>
            <p:nvPr/>
          </p:nvSpPr>
          <p:spPr>
            <a:xfrm>
              <a:off x="5220616" y="2791061"/>
              <a:ext cx="373185" cy="302466"/>
            </a:xfrm>
            <a:custGeom>
              <a:rect b="b" l="l" r="r" t="t"/>
              <a:pathLst>
                <a:path extrusionOk="0" h="9525" w="11752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2"/>
            <p:cNvSpPr/>
            <p:nvPr/>
          </p:nvSpPr>
          <p:spPr>
            <a:xfrm>
              <a:off x="5244432" y="2849268"/>
              <a:ext cx="326314" cy="11368"/>
            </a:xfrm>
            <a:custGeom>
              <a:rect b="b" l="l" r="r" t="t"/>
              <a:pathLst>
                <a:path extrusionOk="0" h="358" w="10276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2"/>
            <p:cNvSpPr/>
            <p:nvPr/>
          </p:nvSpPr>
          <p:spPr>
            <a:xfrm>
              <a:off x="5261834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2"/>
            <p:cNvSpPr/>
            <p:nvPr/>
          </p:nvSpPr>
          <p:spPr>
            <a:xfrm>
              <a:off x="5343507" y="289613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2"/>
            <p:cNvSpPr/>
            <p:nvPr/>
          </p:nvSpPr>
          <p:spPr>
            <a:xfrm>
              <a:off x="5506823" y="289613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2"/>
            <p:cNvSpPr/>
            <p:nvPr/>
          </p:nvSpPr>
          <p:spPr>
            <a:xfrm>
              <a:off x="5261834" y="2942660"/>
              <a:ext cx="46521" cy="11368"/>
            </a:xfrm>
            <a:custGeom>
              <a:rect b="b" l="l" r="r" t="t"/>
              <a:pathLst>
                <a:path extrusionOk="0" h="358" w="1465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2"/>
            <p:cNvSpPr/>
            <p:nvPr/>
          </p:nvSpPr>
          <p:spPr>
            <a:xfrm>
              <a:off x="5424768" y="2942660"/>
              <a:ext cx="46553" cy="11368"/>
            </a:xfrm>
            <a:custGeom>
              <a:rect b="b" l="l" r="r" t="t"/>
              <a:pathLst>
                <a:path extrusionOk="0" h="358" w="1466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2"/>
            <p:cNvSpPr/>
            <p:nvPr/>
          </p:nvSpPr>
          <p:spPr>
            <a:xfrm>
              <a:off x="5261834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2"/>
            <p:cNvSpPr/>
            <p:nvPr/>
          </p:nvSpPr>
          <p:spPr>
            <a:xfrm>
              <a:off x="5343507" y="2989149"/>
              <a:ext cx="46521" cy="11400"/>
            </a:xfrm>
            <a:custGeom>
              <a:rect b="b" l="l" r="r" t="t"/>
              <a:pathLst>
                <a:path extrusionOk="0" h="359" w="1465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2"/>
            <p:cNvSpPr/>
            <p:nvPr/>
          </p:nvSpPr>
          <p:spPr>
            <a:xfrm>
              <a:off x="5506823" y="2989149"/>
              <a:ext cx="46172" cy="11400"/>
            </a:xfrm>
            <a:custGeom>
              <a:rect b="b" l="l" r="r" t="t"/>
              <a:pathLst>
                <a:path extrusionOk="0" h="359" w="1454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2"/>
            <p:cNvSpPr/>
            <p:nvPr/>
          </p:nvSpPr>
          <p:spPr>
            <a:xfrm>
              <a:off x="5343507" y="3036051"/>
              <a:ext cx="46521" cy="10987"/>
            </a:xfrm>
            <a:custGeom>
              <a:rect b="b" l="l" r="r" t="t"/>
              <a:pathLst>
                <a:path extrusionOk="0" h="346" w="1465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2"/>
            <p:cNvSpPr/>
            <p:nvPr/>
          </p:nvSpPr>
          <p:spPr>
            <a:xfrm>
              <a:off x="5424768" y="3036051"/>
              <a:ext cx="46553" cy="10987"/>
            </a:xfrm>
            <a:custGeom>
              <a:rect b="b" l="l" r="r" t="t"/>
              <a:pathLst>
                <a:path extrusionOk="0" h="346" w="1466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2"/>
            <p:cNvSpPr/>
            <p:nvPr/>
          </p:nvSpPr>
          <p:spPr>
            <a:xfrm>
              <a:off x="5506823" y="3036051"/>
              <a:ext cx="46172" cy="10987"/>
            </a:xfrm>
            <a:custGeom>
              <a:rect b="b" l="l" r="r" t="t"/>
              <a:pathLst>
                <a:path extrusionOk="0" h="346" w="1454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2"/>
            <p:cNvSpPr/>
            <p:nvPr/>
          </p:nvSpPr>
          <p:spPr>
            <a:xfrm>
              <a:off x="5343126" y="2930752"/>
              <a:ext cx="46902" cy="33851"/>
            </a:xfrm>
            <a:custGeom>
              <a:rect b="b" l="l" r="r" t="t"/>
              <a:pathLst>
                <a:path extrusionOk="0" h="1066" w="1477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2"/>
            <p:cNvSpPr/>
            <p:nvPr/>
          </p:nvSpPr>
          <p:spPr>
            <a:xfrm>
              <a:off x="5506442" y="2930752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2"/>
            <p:cNvSpPr/>
            <p:nvPr/>
          </p:nvSpPr>
          <p:spPr>
            <a:xfrm>
              <a:off x="5424419" y="2977336"/>
              <a:ext cx="47283" cy="34168"/>
            </a:xfrm>
            <a:custGeom>
              <a:rect b="b" l="l" r="r" t="t"/>
              <a:pathLst>
                <a:path extrusionOk="0" h="1076" w="1489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2"/>
            <p:cNvSpPr/>
            <p:nvPr/>
          </p:nvSpPr>
          <p:spPr>
            <a:xfrm>
              <a:off x="5261453" y="3024143"/>
              <a:ext cx="47283" cy="33851"/>
            </a:xfrm>
            <a:custGeom>
              <a:rect b="b" l="l" r="r" t="t"/>
              <a:pathLst>
                <a:path extrusionOk="0" h="1066" w="1489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2"/>
            <p:cNvSpPr/>
            <p:nvPr/>
          </p:nvSpPr>
          <p:spPr>
            <a:xfrm>
              <a:off x="5424419" y="2884231"/>
              <a:ext cx="47283" cy="33883"/>
            </a:xfrm>
            <a:custGeom>
              <a:rect b="b" l="l" r="r" t="t"/>
              <a:pathLst>
                <a:path extrusionOk="0" h="1067" w="1489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92"/>
          <p:cNvGrpSpPr/>
          <p:nvPr/>
        </p:nvGrpSpPr>
        <p:grpSpPr>
          <a:xfrm>
            <a:off x="5229739" y="3297500"/>
            <a:ext cx="661883" cy="548394"/>
            <a:chOff x="5216456" y="3725484"/>
            <a:chExt cx="356196" cy="265631"/>
          </a:xfrm>
        </p:grpSpPr>
        <p:sp>
          <p:nvSpPr>
            <p:cNvPr id="502" name="Google Shape;502;p92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2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92"/>
          <p:cNvGrpSpPr/>
          <p:nvPr/>
        </p:nvGrpSpPr>
        <p:grpSpPr>
          <a:xfrm>
            <a:off x="2485326" y="3820174"/>
            <a:ext cx="661888" cy="629229"/>
            <a:chOff x="2497275" y="2744159"/>
            <a:chExt cx="370930" cy="370549"/>
          </a:xfrm>
        </p:grpSpPr>
        <p:sp>
          <p:nvSpPr>
            <p:cNvPr id="505" name="Google Shape;505;p92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92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2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92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92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92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16" name="Google Shape;516;p93"/>
          <p:cNvSpPr txBox="1"/>
          <p:nvPr>
            <p:ph idx="1" type="body"/>
          </p:nvPr>
        </p:nvSpPr>
        <p:spPr>
          <a:xfrm>
            <a:off x="938500" y="93832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Baeldung. “Dijkstra vs Floyd-Warshall Algorithms.” </a:t>
            </a:r>
            <a:r>
              <a:rPr i="1" lang="en" sz="800"/>
              <a:t>Baeldung on Computer Science</a:t>
            </a:r>
            <a:r>
              <a:rPr lang="en" sz="800"/>
              <a:t>, 13 Oct. 2021, www.baeldung.com/cs/dijkstra-vs-floyd-warshall. </a:t>
            </a:r>
            <a:endParaRPr sz="800">
              <a:solidFill>
                <a:srgbClr val="000000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Bueno, Luiz. “Rating Opencv Emotion Images.” Kaggle, 4 Dec. 2021,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https://www.kaggle.com/datasets/juniorbueno/rating-opencv-emotion-images?resource=download. 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“Isomap with Scikit-Learn.” Solem’s vision blog, 21 Mar. 2012, solem1.rssing.com/chan-7173164/article20.html. 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Seth, Kritik. “Fruits and Vegetables Image Recognition Dataset.” Kaggle, 12 Feb. 2022, 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https://www.kaggle.com/datasets/kritikseth/fruit-and-vegetable-image-recognition?select=train. 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“Sklearn.Datasets.Make_swiss_roll.” Scikit-Learn, scikit-learn.org/stable/modules/generated/sklearn.datasets.make_swiss_roll.html. 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“Swiss Roll and Swiss-Hole Reduction.” Scikit-Learn, scikit-learn.org/stable/auto_examples/manifold/plot_swissroll.html#sphx-glr-auto-examples-manifold-plot-swissroll-py.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Tenenbaum, J B et al. “A global geometric framework for nonlinear dimensionality reduction.” </a:t>
            </a:r>
            <a:r>
              <a:rPr i="1" lang="en" sz="800"/>
              <a:t>Science (New York, N.Y.)</a:t>
            </a:r>
            <a:r>
              <a:rPr lang="en" sz="800"/>
              <a:t> vol. 290,5500 (2000): 2319-23. doi:10.1126/science.290.5500.2319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517" name="Google Shape;517;p93"/>
          <p:cNvGrpSpPr/>
          <p:nvPr/>
        </p:nvGrpSpPr>
        <p:grpSpPr>
          <a:xfrm>
            <a:off x="3011508" y="445014"/>
            <a:ext cx="483300" cy="522439"/>
            <a:chOff x="4193490" y="3350084"/>
            <a:chExt cx="289939" cy="334661"/>
          </a:xfrm>
        </p:grpSpPr>
        <p:sp>
          <p:nvSpPr>
            <p:cNvPr id="518" name="Google Shape;518;p93"/>
            <p:cNvSpPr/>
            <p:nvPr/>
          </p:nvSpPr>
          <p:spPr>
            <a:xfrm>
              <a:off x="4193490" y="3350084"/>
              <a:ext cx="246364" cy="150110"/>
            </a:xfrm>
            <a:custGeom>
              <a:rect b="b" l="l" r="r" t="t"/>
              <a:pathLst>
                <a:path extrusionOk="0" h="4716" w="774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93"/>
            <p:cNvSpPr/>
            <p:nvPr/>
          </p:nvSpPr>
          <p:spPr>
            <a:xfrm>
              <a:off x="4193872" y="3405023"/>
              <a:ext cx="9517" cy="44753"/>
            </a:xfrm>
            <a:custGeom>
              <a:rect b="b" l="l" r="r" t="t"/>
              <a:pathLst>
                <a:path extrusionOk="0" h="1406" w="299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93"/>
            <p:cNvSpPr/>
            <p:nvPr/>
          </p:nvSpPr>
          <p:spPr>
            <a:xfrm>
              <a:off x="4275356" y="3444460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93"/>
            <p:cNvSpPr/>
            <p:nvPr/>
          </p:nvSpPr>
          <p:spPr>
            <a:xfrm>
              <a:off x="4275356" y="3463781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93"/>
            <p:cNvSpPr/>
            <p:nvPr/>
          </p:nvSpPr>
          <p:spPr>
            <a:xfrm>
              <a:off x="4223442" y="3439527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93"/>
            <p:cNvSpPr/>
            <p:nvPr/>
          </p:nvSpPr>
          <p:spPr>
            <a:xfrm>
              <a:off x="4275356" y="3525913"/>
              <a:ext cx="128116" cy="9517"/>
            </a:xfrm>
            <a:custGeom>
              <a:rect b="b" l="l" r="r" t="t"/>
              <a:pathLst>
                <a:path extrusionOk="0" h="299" w="4025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93"/>
            <p:cNvSpPr/>
            <p:nvPr/>
          </p:nvSpPr>
          <p:spPr>
            <a:xfrm>
              <a:off x="4275356" y="3544884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93"/>
            <p:cNvSpPr/>
            <p:nvPr/>
          </p:nvSpPr>
          <p:spPr>
            <a:xfrm>
              <a:off x="4223442" y="3521011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93"/>
            <p:cNvSpPr/>
            <p:nvPr/>
          </p:nvSpPr>
          <p:spPr>
            <a:xfrm>
              <a:off x="4223442" y="3602464"/>
              <a:ext cx="38673" cy="38705"/>
            </a:xfrm>
            <a:custGeom>
              <a:rect b="b" l="l" r="r" t="t"/>
              <a:pathLst>
                <a:path extrusionOk="0" h="1216" w="1215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93"/>
            <p:cNvSpPr/>
            <p:nvPr/>
          </p:nvSpPr>
          <p:spPr>
            <a:xfrm>
              <a:off x="4193872" y="3460375"/>
              <a:ext cx="289558" cy="224370"/>
            </a:xfrm>
            <a:custGeom>
              <a:rect b="b" l="l" r="r" t="t"/>
              <a:pathLst>
                <a:path extrusionOk="0" h="7049" w="9097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4"/>
          <p:cNvSpPr txBox="1"/>
          <p:nvPr>
            <p:ph type="title"/>
          </p:nvPr>
        </p:nvSpPr>
        <p:spPr>
          <a:xfrm>
            <a:off x="910895" y="116570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33" name="Google Shape;533;p94"/>
          <p:cNvSpPr txBox="1"/>
          <p:nvPr>
            <p:ph idx="1" type="subTitle"/>
          </p:nvPr>
        </p:nvSpPr>
        <p:spPr>
          <a:xfrm>
            <a:off x="910900" y="2089600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94"/>
          <p:cNvCxnSpPr/>
          <p:nvPr/>
        </p:nvCxnSpPr>
        <p:spPr>
          <a:xfrm>
            <a:off x="999425" y="18941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3"/>
          <p:cNvSpPr txBox="1"/>
          <p:nvPr>
            <p:ph type="title"/>
          </p:nvPr>
        </p:nvSpPr>
        <p:spPr>
          <a:xfrm>
            <a:off x="938500" y="6407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Isomap Overview</a:t>
            </a:r>
            <a:endParaRPr/>
          </a:p>
        </p:txBody>
      </p:sp>
      <p:sp>
        <p:nvSpPr>
          <p:cNvPr id="322" name="Google Shape;322;p73"/>
          <p:cNvSpPr txBox="1"/>
          <p:nvPr>
            <p:ph idx="1" type="body"/>
          </p:nvPr>
        </p:nvSpPr>
        <p:spPr>
          <a:xfrm>
            <a:off x="658950" y="1439625"/>
            <a:ext cx="6091800" cy="3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Dimensionality reduction technique that preserves </a:t>
            </a:r>
            <a:r>
              <a:rPr lang="en" sz="1700"/>
              <a:t>geodesic</a:t>
            </a:r>
            <a:r>
              <a:rPr lang="en" sz="1700"/>
              <a:t> distances between data points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Useful for: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Visualizing &amp; analyzing high-dimensional data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Identifying patterns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Compressing data for efficient processing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Real-world uses include analyzing brain activity data, image data, genetic data, audio data, and stock market data</a:t>
            </a:r>
            <a:endParaRPr sz="1700"/>
          </a:p>
        </p:txBody>
      </p:sp>
      <p:cxnSp>
        <p:nvCxnSpPr>
          <p:cNvPr id="323" name="Google Shape;323;p73"/>
          <p:cNvCxnSpPr/>
          <p:nvPr/>
        </p:nvCxnSpPr>
        <p:spPr>
          <a:xfrm flipH="1" rot="10800000">
            <a:off x="938500" y="1285872"/>
            <a:ext cx="3865800" cy="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4"/>
          <p:cNvSpPr txBox="1"/>
          <p:nvPr>
            <p:ph type="title"/>
          </p:nvPr>
        </p:nvSpPr>
        <p:spPr>
          <a:xfrm>
            <a:off x="938500" y="6407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Isometric Mapping</a:t>
            </a:r>
            <a:endParaRPr/>
          </a:p>
        </p:txBody>
      </p:sp>
      <p:sp>
        <p:nvSpPr>
          <p:cNvPr id="329" name="Google Shape;329;p7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Geodesics - shortest path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k-Nearest Neighbors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Dijkstra’s(SSSP) vs Floyd-Warshall(APSP) algorithm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Eigenvalue Decomposition</a:t>
            </a:r>
            <a:endParaRPr sz="2000"/>
          </a:p>
        </p:txBody>
      </p:sp>
      <p:cxnSp>
        <p:nvCxnSpPr>
          <p:cNvPr id="330" name="Google Shape;330;p74"/>
          <p:cNvCxnSpPr/>
          <p:nvPr/>
        </p:nvCxnSpPr>
        <p:spPr>
          <a:xfrm flipH="1" rot="10800000">
            <a:off x="938500" y="1285872"/>
            <a:ext cx="3865800" cy="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Neighbors (k-NN)</a:t>
            </a:r>
            <a:endParaRPr/>
          </a:p>
        </p:txBody>
      </p:sp>
      <p:pic>
        <p:nvPicPr>
          <p:cNvPr id="336" name="Google Shape;336;p75"/>
          <p:cNvPicPr preferRelativeResize="0"/>
          <p:nvPr/>
        </p:nvPicPr>
        <p:blipFill rotWithShape="1">
          <a:blip r:embed="rId3">
            <a:alphaModFix/>
          </a:blip>
          <a:srcRect b="0" l="0" r="4297" t="11190"/>
          <a:stretch/>
        </p:blipFill>
        <p:spPr>
          <a:xfrm>
            <a:off x="1169000" y="2012675"/>
            <a:ext cx="3513250" cy="14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150" y="1272525"/>
            <a:ext cx="2954300" cy="29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6"/>
          <p:cNvSpPr txBox="1"/>
          <p:nvPr>
            <p:ph type="title"/>
          </p:nvPr>
        </p:nvSpPr>
        <p:spPr>
          <a:xfrm>
            <a:off x="370400" y="446575"/>
            <a:ext cx="61290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Source Shortest Path (SSSP)</a:t>
            </a:r>
            <a:endParaRPr/>
          </a:p>
        </p:txBody>
      </p:sp>
      <p:sp>
        <p:nvSpPr>
          <p:cNvPr id="343" name="Google Shape;343;p76"/>
          <p:cNvSpPr txBox="1"/>
          <p:nvPr>
            <p:ph idx="1" type="body"/>
          </p:nvPr>
        </p:nvSpPr>
        <p:spPr>
          <a:xfrm>
            <a:off x="113225" y="2333850"/>
            <a:ext cx="5365800" cy="18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distance[v] = min(distance[v], distance[u] + w(u,v))</a:t>
            </a:r>
            <a:endParaRPr sz="1600"/>
          </a:p>
        </p:txBody>
      </p:sp>
      <p:pic>
        <p:nvPicPr>
          <p:cNvPr id="344" name="Google Shape;344;p76"/>
          <p:cNvPicPr preferRelativeResize="0"/>
          <p:nvPr/>
        </p:nvPicPr>
        <p:blipFill rotWithShape="1">
          <a:blip r:embed="rId3">
            <a:alphaModFix/>
          </a:blip>
          <a:srcRect b="0" l="24070" r="21740" t="23330"/>
          <a:stretch/>
        </p:blipFill>
        <p:spPr>
          <a:xfrm>
            <a:off x="5479025" y="1521225"/>
            <a:ext cx="3340475" cy="24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7"/>
          <p:cNvSpPr txBox="1"/>
          <p:nvPr>
            <p:ph type="title"/>
          </p:nvPr>
        </p:nvSpPr>
        <p:spPr>
          <a:xfrm>
            <a:off x="395825" y="270450"/>
            <a:ext cx="5348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Floyd-Warshall Algorithm / All-Pairs Shortest Paths (APSP)</a:t>
            </a:r>
            <a:endParaRPr/>
          </a:p>
        </p:txBody>
      </p:sp>
      <p:sp>
        <p:nvSpPr>
          <p:cNvPr id="350" name="Google Shape;350;p77"/>
          <p:cNvSpPr txBox="1"/>
          <p:nvPr>
            <p:ph idx="1" type="body"/>
          </p:nvPr>
        </p:nvSpPr>
        <p:spPr>
          <a:xfrm>
            <a:off x="289475" y="2174850"/>
            <a:ext cx="4946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d[i,j] = min(d[i,j], d[i,k] + d[k,j])</a:t>
            </a:r>
            <a:endParaRPr sz="2000"/>
          </a:p>
        </p:txBody>
      </p:sp>
      <p:pic>
        <p:nvPicPr>
          <p:cNvPr id="351" name="Google Shape;351;p77"/>
          <p:cNvPicPr preferRelativeResize="0"/>
          <p:nvPr/>
        </p:nvPicPr>
        <p:blipFill rotWithShape="1">
          <a:blip r:embed="rId3">
            <a:alphaModFix/>
          </a:blip>
          <a:srcRect b="0" l="20106" r="25123" t="23675"/>
          <a:stretch/>
        </p:blipFill>
        <p:spPr>
          <a:xfrm>
            <a:off x="4486575" y="1211850"/>
            <a:ext cx="4095225" cy="29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Eigenvalue Decomposition</a:t>
            </a:r>
            <a:endParaRPr/>
          </a:p>
        </p:txBody>
      </p:sp>
      <p:pic>
        <p:nvPicPr>
          <p:cNvPr id="357" name="Google Shape;3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00" y="1386425"/>
            <a:ext cx="6829425" cy="28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9"/>
          <p:cNvSpPr txBox="1"/>
          <p:nvPr>
            <p:ph type="ctrTitle"/>
          </p:nvPr>
        </p:nvSpPr>
        <p:spPr>
          <a:xfrm>
            <a:off x="4271525" y="3587625"/>
            <a:ext cx="365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The 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Swiss Roll</a:t>
            </a:r>
            <a:endParaRPr sz="3800"/>
          </a:p>
        </p:txBody>
      </p:sp>
      <p:pic>
        <p:nvPicPr>
          <p:cNvPr id="363" name="Google Shape;363;p79"/>
          <p:cNvPicPr preferRelativeResize="0"/>
          <p:nvPr/>
        </p:nvPicPr>
        <p:blipFill rotWithShape="1">
          <a:blip r:embed="rId3">
            <a:alphaModFix/>
          </a:blip>
          <a:srcRect b="4507" l="7509" r="10335" t="0"/>
          <a:stretch/>
        </p:blipFill>
        <p:spPr>
          <a:xfrm>
            <a:off x="4891163" y="536325"/>
            <a:ext cx="2418025" cy="21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79"/>
          <p:cNvSpPr txBox="1"/>
          <p:nvPr/>
        </p:nvSpPr>
        <p:spPr>
          <a:xfrm>
            <a:off x="153800" y="4822025"/>
            <a:ext cx="386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Image Source: </a:t>
            </a:r>
            <a:r>
              <a:rPr lang="en" sz="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https://www.epicurious.com/recipes/food/views/chocolate-swiss-roll</a:t>
            </a:r>
            <a:endParaRPr sz="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